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56" r:id="rId2"/>
    <p:sldId id="275" r:id="rId3"/>
    <p:sldId id="274" r:id="rId4"/>
    <p:sldId id="278" r:id="rId5"/>
    <p:sldId id="264" r:id="rId6"/>
    <p:sldId id="282" r:id="rId7"/>
    <p:sldId id="273" r:id="rId8"/>
    <p:sldId id="257" r:id="rId9"/>
    <p:sldId id="258" r:id="rId10"/>
    <p:sldId id="259" r:id="rId11"/>
    <p:sldId id="260" r:id="rId12"/>
    <p:sldId id="269" r:id="rId13"/>
    <p:sldId id="276" r:id="rId14"/>
    <p:sldId id="281" r:id="rId15"/>
    <p:sldId id="280" r:id="rId16"/>
    <p:sldId id="283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63AF4-97B8-48A3-A7A3-33E766C28AD1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F9FE6-FBFD-49CA-84AE-35ADF9A76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7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01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61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9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55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5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8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8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0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54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4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EA6B-81BE-4FB9-BA9F-10C46D663FA5}" type="datetimeFigureOut">
              <a:rPr lang="en-US" smtClean="0"/>
              <a:t>14-Oct-20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AE4C6C3-40C5-47C2-8799-09B89E8D891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8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CA65-2AD8-49A9-BDF2-D0B044748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67" y="1122363"/>
            <a:ext cx="10891969" cy="24139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SEABORNE TRANSPORTATION OF FERTILIZERS, TRENDS &amp; OUTLOOK.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041-2795-4DCB-875D-39E0E9FD5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361" y="3309025"/>
            <a:ext cx="10442347" cy="2344088"/>
          </a:xfrm>
        </p:spPr>
        <p:txBody>
          <a:bodyPr>
            <a:noAutofit/>
          </a:bodyPr>
          <a:lstStyle/>
          <a:p>
            <a:pPr algn="r"/>
            <a:endParaRPr lang="en-US" sz="2800" dirty="0">
              <a:latin typeface="Bookman Old Style" panose="02050604050505020204" pitchFamily="18" charset="0"/>
            </a:endParaRPr>
          </a:p>
          <a:p>
            <a:pPr algn="r"/>
            <a:r>
              <a:rPr lang="en-US" sz="2800" dirty="0">
                <a:latin typeface="Bookman Old Style" panose="02050604050505020204" pitchFamily="18" charset="0"/>
              </a:rPr>
              <a:t>PRESENTED BY:-</a:t>
            </a:r>
          </a:p>
          <a:p>
            <a:pPr algn="r"/>
            <a:r>
              <a:rPr lang="en-US" sz="2800" dirty="0">
                <a:latin typeface="Bookman Old Style" panose="02050604050505020204" pitchFamily="18" charset="0"/>
              </a:rPr>
              <a:t>AMAN RAWAT</a:t>
            </a:r>
          </a:p>
          <a:p>
            <a:pPr algn="r"/>
            <a:r>
              <a:rPr lang="en-US" sz="2800" dirty="0">
                <a:latin typeface="Bookman Old Style" panose="02050604050505020204" pitchFamily="18" charset="0"/>
              </a:rPr>
              <a:t>BAINBRIDGE NAVIGATION</a:t>
            </a:r>
          </a:p>
        </p:txBody>
      </p:sp>
    </p:spTree>
    <p:extLst>
      <p:ext uri="{BB962C8B-B14F-4D97-AF65-F5344CB8AC3E}">
        <p14:creationId xmlns:p14="http://schemas.microsoft.com/office/powerpoint/2010/main" val="390944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F6CB-98E0-431B-BD39-3532E639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latin typeface="Bookman Old Style" panose="02050604050505020204" pitchFamily="18" charset="0"/>
              </a:rPr>
              <a:t>PROJECTION OF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19B2-6D71-4D8F-9222-638CDF193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S</a:t>
            </a:r>
            <a:r>
              <a:rPr lang="en-US" sz="2400" b="0" i="0" dirty="0">
                <a:effectLst/>
                <a:latin typeface="Bookman Old Style" panose="02050604050505020204" pitchFamily="18" charset="0"/>
              </a:rPr>
              <a:t>ignificant pent-up demand for fertilizers globally and the U.S.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Present </a:t>
            </a:r>
            <a:r>
              <a:rPr lang="en-US" sz="2400" b="0" i="0" dirty="0">
                <a:effectLst/>
                <a:latin typeface="Bookman Old Style" panose="02050604050505020204" pitchFamily="18" charset="0"/>
              </a:rPr>
              <a:t>fertilizer prices are very affordable which will attract demand.</a:t>
            </a:r>
          </a:p>
          <a:p>
            <a:r>
              <a:rPr lang="en-US" sz="2400" b="0" i="0" dirty="0">
                <a:effectLst/>
                <a:latin typeface="Bookman Old Style" panose="02050604050505020204" pitchFamily="18" charset="0"/>
              </a:rPr>
              <a:t>Increased Chinese NPK Exports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  <a:endParaRPr lang="en-US" sz="2400" b="0" i="0" dirty="0">
              <a:effectLst/>
              <a:latin typeface="Bookman Old Style" panose="02050604050505020204" pitchFamily="18" charset="0"/>
            </a:endParaRPr>
          </a:p>
          <a:p>
            <a:r>
              <a:rPr lang="en-US" sz="2400" b="0" i="0" dirty="0" err="1">
                <a:effectLst/>
                <a:latin typeface="Bookman Old Style" panose="02050604050505020204" pitchFamily="18" charset="0"/>
              </a:rPr>
              <a:t>Ma’aden’s</a:t>
            </a:r>
            <a:r>
              <a:rPr lang="en-US" sz="2400" b="0" i="0" dirty="0">
                <a:effectLst/>
                <a:latin typeface="Bookman Old Style" panose="02050604050505020204" pitchFamily="18" charset="0"/>
              </a:rPr>
              <a:t> acquisition of Meridian.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5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7485-C0EF-4E9D-9A40-482E845C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290" y="916582"/>
            <a:ext cx="10604429" cy="72116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ookman Old Style" panose="02050604050505020204" pitchFamily="18" charset="0"/>
              </a:rPr>
              <a:t>PROJECTION OF 2021 – CONTI….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8ED03-FB3A-46BB-9166-9A0A4670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92" y="2178304"/>
            <a:ext cx="10887337" cy="4030522"/>
          </a:xfrm>
        </p:spPr>
        <p:txBody>
          <a:bodyPr>
            <a:noAutofit/>
          </a:bodyPr>
          <a:lstStyle/>
          <a:p>
            <a:r>
              <a:rPr lang="en-US" sz="2400" b="0" i="0" dirty="0">
                <a:effectLst/>
                <a:latin typeface="Bookman Old Style" panose="02050604050505020204" pitchFamily="18" charset="0"/>
              </a:rPr>
              <a:t>OCP’s expansion.</a:t>
            </a:r>
          </a:p>
          <a:p>
            <a:pPr algn="l"/>
            <a:r>
              <a:rPr lang="en-US" sz="2400" dirty="0">
                <a:latin typeface="Bookman Old Style" panose="02050604050505020204" pitchFamily="18" charset="0"/>
              </a:rPr>
              <a:t>Increased Ethiopian Consumption.</a:t>
            </a:r>
          </a:p>
          <a:p>
            <a:r>
              <a:rPr lang="en-US" sz="2400" b="0" i="0" dirty="0">
                <a:effectLst/>
                <a:latin typeface="Bookman Old Style" panose="02050604050505020204" pitchFamily="18" charset="0"/>
              </a:rPr>
              <a:t>Decoupling of Russia-Ukraine Trade Sanctions.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Russians focus on new markets.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Positive projection of world urea production.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More plantation planned across.</a:t>
            </a:r>
            <a:endParaRPr lang="en-US" sz="2400" b="0" i="0" dirty="0">
              <a:effectLst/>
              <a:latin typeface="Bookman Old Style" panose="02050604050505020204" pitchFamily="18" charset="0"/>
            </a:endParaRPr>
          </a:p>
          <a:p>
            <a:pPr algn="l"/>
            <a:endParaRPr lang="en-US" sz="2400" dirty="0">
              <a:latin typeface="Bookman Old Style" panose="02050604050505020204" pitchFamily="18" charset="0"/>
            </a:endParaRP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0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E0CD-0C2B-45EB-8076-4A85F755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47" y="1003287"/>
            <a:ext cx="10548437" cy="77673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ookman Old Style" panose="02050604050505020204" pitchFamily="18" charset="0"/>
              </a:rPr>
              <a:t>PROJECTION OF 2021 – CONTI….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A312-C210-4161-B6F7-FCD45ABFF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>
                <a:latin typeface="Bookman Old Style" panose="02050604050505020204" pitchFamily="18" charset="0"/>
              </a:rPr>
              <a:t>China shall bounce back.</a:t>
            </a:r>
          </a:p>
          <a:p>
            <a:pPr fontAlgn="base"/>
            <a:r>
              <a:rPr lang="en-US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Rebounding US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ferts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applications.</a:t>
            </a:r>
          </a:p>
          <a:p>
            <a:pPr fontAlgn="base"/>
            <a:r>
              <a:rPr lang="en-US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India's increasing use of urea fertilizers.</a:t>
            </a:r>
          </a:p>
          <a:p>
            <a:pPr fontAlgn="base"/>
            <a:r>
              <a:rPr lang="en-US" sz="2400" dirty="0">
                <a:solidFill>
                  <a:srgbClr val="222222"/>
                </a:solidFill>
                <a:latin typeface="Bookman Old Style" panose="02050604050505020204" pitchFamily="18" charset="0"/>
              </a:rPr>
              <a:t>Mixed opinion on U.S.A</a:t>
            </a:r>
          </a:p>
          <a:p>
            <a:pPr fontAlgn="base"/>
            <a:r>
              <a:rPr lang="en-US" sz="2400" dirty="0">
                <a:solidFill>
                  <a:srgbClr val="222222"/>
                </a:solidFill>
                <a:latin typeface="Bookman Old Style" panose="02050604050505020204" pitchFamily="18" charset="0"/>
              </a:rPr>
              <a:t>South America pulling the demand.</a:t>
            </a:r>
          </a:p>
          <a:p>
            <a:pPr fontAlgn="base"/>
            <a:r>
              <a:rPr lang="en-US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Low gas prices </a:t>
            </a:r>
            <a:r>
              <a:rPr lang="en-US" sz="2400" dirty="0">
                <a:solidFill>
                  <a:srgbClr val="222222"/>
                </a:solidFill>
                <a:latin typeface="Bookman Old Style" panose="02050604050505020204" pitchFamily="18" charset="0"/>
              </a:rPr>
              <a:t>may benefit </a:t>
            </a:r>
            <a:r>
              <a:rPr lang="en-US" sz="2400" dirty="0" err="1">
                <a:solidFill>
                  <a:srgbClr val="222222"/>
                </a:solidFill>
                <a:latin typeface="Bookman Old Style" panose="02050604050505020204" pitchFamily="18" charset="0"/>
              </a:rPr>
              <a:t>ferts</a:t>
            </a:r>
            <a:r>
              <a:rPr lang="en-US" sz="2400" dirty="0">
                <a:solidFill>
                  <a:srgbClr val="222222"/>
                </a:solidFill>
                <a:latin typeface="Bookman Old Style" panose="02050604050505020204" pitchFamily="18" charset="0"/>
              </a:rPr>
              <a:t> industry.</a:t>
            </a:r>
            <a:endParaRPr lang="en-US" sz="2400" b="0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  <a:p>
            <a:pPr fontAlgn="base"/>
            <a:endParaRPr lang="en-US" sz="2400" b="0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2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9CF25-ACF9-42F7-8B77-FD9D1534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62" y="1107636"/>
            <a:ext cx="10715151" cy="6807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Bookman Old Style" panose="02050604050505020204" pitchFamily="18" charset="0"/>
              </a:rPr>
              <a:t>INDIAN GOVT’S PLANS FOR FERTS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021D0-D27E-45EE-88B8-434200CCD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/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Close monitoring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the production and distribution of fertilizers.</a:t>
            </a: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New team &amp; a road map.</a:t>
            </a:r>
          </a:p>
          <a:p>
            <a:pPr fontAlgn="base"/>
            <a:r>
              <a:rPr lang="en-US" sz="24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DoF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has advised all the fertilizer companies to ensure smooth movement of soil nutrients from plants and ports. </a:t>
            </a:r>
          </a:p>
          <a:p>
            <a:pPr fontAlgn="base"/>
            <a:r>
              <a:rPr lang="en-US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Additional 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storage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of fertilizers in nearby plants.</a:t>
            </a:r>
          </a:p>
          <a:p>
            <a:pPr fontAlgn="base"/>
            <a:r>
              <a:rPr lang="en-US" sz="24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Priority berthing of fertilizers vessels.</a:t>
            </a:r>
          </a:p>
        </p:txBody>
      </p:sp>
    </p:spTree>
    <p:extLst>
      <p:ext uri="{BB962C8B-B14F-4D97-AF65-F5344CB8AC3E}">
        <p14:creationId xmlns:p14="http://schemas.microsoft.com/office/powerpoint/2010/main" val="311395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25E6-C92E-44E5-BB85-45FC8FC4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03" y="122509"/>
            <a:ext cx="9603275" cy="65549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Bookman Old Style" panose="02050604050505020204" pitchFamily="18" charset="0"/>
              </a:rPr>
              <a:t>INDIAN FERTILIZER MARKET</a:t>
            </a:r>
            <a:br>
              <a:rPr lang="en-US" sz="4400" dirty="0">
                <a:latin typeface="Bookman Old Style" panose="02050604050505020204" pitchFamily="18" charset="0"/>
              </a:rPr>
            </a:br>
            <a:endParaRPr lang="en-US" sz="4400" dirty="0"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C0F81F70-861D-46BA-8524-2B36FF30A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3" y="858830"/>
            <a:ext cx="10361516" cy="4996361"/>
          </a:xfrm>
        </p:spPr>
      </p:pic>
    </p:spTree>
    <p:extLst>
      <p:ext uri="{BB962C8B-B14F-4D97-AF65-F5344CB8AC3E}">
        <p14:creationId xmlns:p14="http://schemas.microsoft.com/office/powerpoint/2010/main" val="226573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3089-3E4A-42BD-AF58-5734F28A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Bookman Old Style" panose="02050604050505020204" pitchFamily="18" charset="0"/>
              </a:rPr>
              <a:t>UNANSWERED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CF8B-EE33-4E0E-9635-11335BF8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pc="-1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Decreasing world’s productive land size.</a:t>
            </a:r>
          </a:p>
          <a:p>
            <a:r>
              <a:rPr lang="en-US" sz="24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spc="-1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Ma’aden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other producers accelerate NPK production and where will it export?</a:t>
            </a:r>
          </a:p>
          <a:p>
            <a:r>
              <a:rPr lang="en-US" sz="24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will Chinese NPK demand evolve?</a:t>
            </a:r>
          </a:p>
          <a:p>
            <a:r>
              <a:rPr lang="en-US" sz="24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India import more NPK in the future?</a:t>
            </a:r>
          </a:p>
          <a:p>
            <a:r>
              <a:rPr lang="en-US" sz="2400" spc="-1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 of betterment of US-China trade relations..?</a:t>
            </a:r>
            <a:endParaRPr lang="en-US" sz="2400" spc="-1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8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2666-6771-4D87-9DD0-CB5FD7CD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Bookman Old Style" panose="02050604050505020204" pitchFamily="18" charset="0"/>
              </a:rPr>
              <a:t>CONCLUSION</a:t>
            </a:r>
          </a:p>
        </p:txBody>
      </p:sp>
      <p:pic>
        <p:nvPicPr>
          <p:cNvPr id="6" name="Content Placeholder 5" descr="A hand holding up a mountain in the background&#10;&#10;Description automatically generated">
            <a:extLst>
              <a:ext uri="{FF2B5EF4-FFF2-40B4-BE49-F238E27FC236}">
                <a16:creationId xmlns:a16="http://schemas.microsoft.com/office/drawing/2014/main" id="{C953D358-6AD5-4E77-A299-C4E88516C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528" y="2016125"/>
            <a:ext cx="8901507" cy="40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4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66945-C424-49C6-9D22-6D5D8904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11500" dirty="0">
                <a:latin typeface="Bookman Old Style" panose="0205060405050502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5703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7B8B-4750-4A17-B4C8-54492BC3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Bookman Old Style" panose="02050604050505020204" pitchFamily="18" charset="0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87A7B-F88B-48EC-8104-DF4575A2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96" y="2015732"/>
            <a:ext cx="10972799" cy="3960706"/>
          </a:xfrm>
        </p:spPr>
        <p:txBody>
          <a:bodyPr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OVERVIEW OF FERTILIZER SECTOR.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FERTILIZER SUPPLY &amp; SUPPLY CHAIN.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TOP FERTS EXPORTING COUNTRIES.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FERTS USAGE BY GRAINS SECTOR.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FERTS MKT IN 2020.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REASONS FOR PRESSURE ON FERTS PRICES.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PROJECTION OF 2021 FERTS MKT.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INDIAN GOVERNMENT’S PLAN FOR FERTILIZER SECTOR.</a:t>
            </a:r>
          </a:p>
        </p:txBody>
      </p:sp>
    </p:spTree>
    <p:extLst>
      <p:ext uri="{BB962C8B-B14F-4D97-AF65-F5344CB8AC3E}">
        <p14:creationId xmlns:p14="http://schemas.microsoft.com/office/powerpoint/2010/main" val="131716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B6C7-5061-4E5E-AC45-D164B19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289" y="683398"/>
            <a:ext cx="10515600" cy="660417"/>
          </a:xfrm>
        </p:spPr>
        <p:txBody>
          <a:bodyPr/>
          <a:lstStyle/>
          <a:p>
            <a:r>
              <a:rPr lang="en-US" u="sng" dirty="0">
                <a:latin typeface="Bookman Old Style" panose="02050604050505020204" pitchFamily="18" charset="0"/>
              </a:rPr>
              <a:t>OVERVIEW OF FERTILIZER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ACF4-3CA3-47CA-AB11-7DB1DD63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5099"/>
            <a:ext cx="10515600" cy="3384795"/>
          </a:xfrm>
        </p:spPr>
        <p:txBody>
          <a:bodyPr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Fertilizers made world self reliant in food grain production.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Key ingredient.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Three primary nutrients.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N.P.K</a:t>
            </a:r>
          </a:p>
          <a:p>
            <a:r>
              <a:rPr lang="en-US" dirty="0">
                <a:latin typeface="Bookman Old Style" panose="02050604050505020204" pitchFamily="18" charset="0"/>
              </a:rPr>
              <a:t>Who’s involved..?</a:t>
            </a:r>
          </a:p>
          <a:p>
            <a:r>
              <a:rPr lang="en-US" dirty="0">
                <a:latin typeface="Bookman Old Style" panose="02050604050505020204" pitchFamily="18" charset="0"/>
              </a:rPr>
              <a:t>Who’s the boss..! Russia, India, USA..?</a:t>
            </a:r>
          </a:p>
        </p:txBody>
      </p:sp>
    </p:spTree>
    <p:extLst>
      <p:ext uri="{BB962C8B-B14F-4D97-AF65-F5344CB8AC3E}">
        <p14:creationId xmlns:p14="http://schemas.microsoft.com/office/powerpoint/2010/main" val="195088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FE8F-57FD-4255-9CB8-FF2BA9AC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54"/>
            <a:ext cx="10515600" cy="1325563"/>
          </a:xfrm>
        </p:spPr>
        <p:txBody>
          <a:bodyPr/>
          <a:lstStyle/>
          <a:p>
            <a:r>
              <a:rPr lang="en-US" u="sng" dirty="0">
                <a:latin typeface="Bookman Old Style" panose="02050604050505020204" pitchFamily="18" charset="0"/>
              </a:rPr>
              <a:t>FERTILIZER SUPPLY CHAIN</a:t>
            </a:r>
          </a:p>
        </p:txBody>
      </p:sp>
      <p:pic>
        <p:nvPicPr>
          <p:cNvPr id="9" name="Content Placeholder 8" descr="A picture containing orange, sitting, person, water&#10;&#10;Description automatically generated">
            <a:extLst>
              <a:ext uri="{FF2B5EF4-FFF2-40B4-BE49-F238E27FC236}">
                <a16:creationId xmlns:a16="http://schemas.microsoft.com/office/drawing/2014/main" id="{96E74BC9-2A96-4BF6-B7ED-58875C6A5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4" y="752739"/>
            <a:ext cx="10765670" cy="5011518"/>
          </a:xfrm>
        </p:spPr>
      </p:pic>
    </p:spTree>
    <p:extLst>
      <p:ext uri="{BB962C8B-B14F-4D97-AF65-F5344CB8AC3E}">
        <p14:creationId xmlns:p14="http://schemas.microsoft.com/office/powerpoint/2010/main" val="136328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181E-25E0-4ECE-B5FA-8553923D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96" y="1304661"/>
            <a:ext cx="9603275" cy="1049235"/>
          </a:xfrm>
        </p:spPr>
        <p:txBody>
          <a:bodyPr/>
          <a:lstStyle/>
          <a:p>
            <a:r>
              <a:rPr lang="en-US" u="sng" dirty="0">
                <a:latin typeface="Bookman Old Style" panose="02050604050505020204" pitchFamily="18" charset="0"/>
              </a:rPr>
              <a:t>FERTILIZER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E235-E09C-4EA5-B340-0DCABE74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359"/>
            <a:ext cx="10515600" cy="4585604"/>
          </a:xfrm>
        </p:spPr>
        <p:txBody>
          <a:bodyPr>
            <a:normAutofit/>
          </a:bodyPr>
          <a:lstStyle/>
          <a:p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 panose="02050604050505020204" pitchFamily="18" charset="0"/>
              </a:rPr>
              <a:t>Negative 2019 &amp; 2020.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Lower Gas Prices in Europe &amp; US adds positivity.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The global total nutrient capacity was 285.15 million </a:t>
            </a:r>
            <a:r>
              <a:rPr lang="en-US" sz="2400" dirty="0" err="1">
                <a:latin typeface="Bookman Old Style" panose="02050604050505020204" pitchFamily="18" charset="0"/>
              </a:rPr>
              <a:t>tonnes</a:t>
            </a:r>
            <a:r>
              <a:rPr lang="en-US" sz="2400" dirty="0">
                <a:latin typeface="Bookman Old Style" panose="02050604050505020204" pitchFamily="18" charset="0"/>
              </a:rPr>
              <a:t> in 2015, out of which the total supply was 245.77 million </a:t>
            </a:r>
            <a:r>
              <a:rPr lang="en-US" sz="2400" dirty="0" err="1">
                <a:latin typeface="Bookman Old Style" panose="02050604050505020204" pitchFamily="18" charset="0"/>
              </a:rPr>
              <a:t>tonnes</a:t>
            </a:r>
            <a:r>
              <a:rPr lang="en-US" sz="2400" dirty="0">
                <a:latin typeface="Bookman Old Style" panose="02050604050505020204" pitchFamily="18" charset="0"/>
              </a:rPr>
              <a:t>. 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In year 2021 global capacity and production of fertilizers are expected to increase further.</a:t>
            </a:r>
          </a:p>
        </p:txBody>
      </p:sp>
    </p:spTree>
    <p:extLst>
      <p:ext uri="{BB962C8B-B14F-4D97-AF65-F5344CB8AC3E}">
        <p14:creationId xmlns:p14="http://schemas.microsoft.com/office/powerpoint/2010/main" val="238083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CF26-12BE-45B4-9904-BBF4B699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34" y="165449"/>
            <a:ext cx="10442347" cy="731269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TOP FERTS EXPORTING COUNTRIES</a:t>
            </a:r>
            <a:br>
              <a:rPr lang="en-US" sz="4000" dirty="0">
                <a:latin typeface="Bookman Old Style" panose="02050604050505020204" pitchFamily="18" charset="0"/>
              </a:rPr>
            </a:b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84C2CC9E-8743-416C-8AFB-08C217D90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6" y="896718"/>
            <a:ext cx="11013215" cy="5064564"/>
          </a:xfrm>
        </p:spPr>
      </p:pic>
    </p:spTree>
    <p:extLst>
      <p:ext uri="{BB962C8B-B14F-4D97-AF65-F5344CB8AC3E}">
        <p14:creationId xmlns:p14="http://schemas.microsoft.com/office/powerpoint/2010/main" val="151424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FD27-33B6-42D7-BA37-1696CFB4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84" y="137789"/>
            <a:ext cx="10515600" cy="751352"/>
          </a:xfrm>
        </p:spPr>
        <p:txBody>
          <a:bodyPr>
            <a:noAutofit/>
          </a:bodyPr>
          <a:lstStyle/>
          <a:p>
            <a:r>
              <a:rPr lang="en-US" sz="3600" u="sng" dirty="0">
                <a:latin typeface="Bookman Old Style" panose="02050604050505020204" pitchFamily="18" charset="0"/>
              </a:rPr>
              <a:t>FERTILIZER USAGE BY GRAINS SECTOR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DAD9A8-8B02-406E-BC12-3F6D0BD09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4" y="959869"/>
            <a:ext cx="10553909" cy="5021622"/>
          </a:xfrm>
        </p:spPr>
      </p:pic>
    </p:spTree>
    <p:extLst>
      <p:ext uri="{BB962C8B-B14F-4D97-AF65-F5344CB8AC3E}">
        <p14:creationId xmlns:p14="http://schemas.microsoft.com/office/powerpoint/2010/main" val="412484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BB96E8-1CAE-4A72-A860-A61CEEDDAB64}"/>
              </a:ext>
            </a:extLst>
          </p:cNvPr>
          <p:cNvSpPr txBox="1"/>
          <p:nvPr/>
        </p:nvSpPr>
        <p:spPr>
          <a:xfrm>
            <a:off x="505192" y="343532"/>
            <a:ext cx="1139211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 dirty="0">
                <a:latin typeface="Bookman Old Style" panose="02050604050505020204" pitchFamily="18" charset="0"/>
              </a:rPr>
              <a:t>FERTILIZERS MARKET IN 2020</a:t>
            </a:r>
            <a:endParaRPr lang="en-US" sz="2400" u="sng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2400" b="0" i="0" dirty="0">
                <a:effectLst/>
                <a:latin typeface="Bookman Old Style" panose="02050604050505020204" pitchFamily="18" charset="0"/>
              </a:rPr>
              <a:t>Reasonable </a:t>
            </a:r>
            <a:r>
              <a:rPr lang="en-US" sz="2400" dirty="0">
                <a:latin typeface="Bookman Old Style" panose="02050604050505020204" pitchFamily="18" charset="0"/>
              </a:rPr>
              <a:t>high</a:t>
            </a:r>
            <a:r>
              <a:rPr lang="en-US" sz="2400" b="0" i="0" dirty="0">
                <a:effectLst/>
                <a:latin typeface="Bookman Old Style" panose="02050604050505020204" pitchFamily="18" charset="0"/>
              </a:rPr>
              <a:t> in 2018 &amp; 2019, came under pressure in 2020.</a:t>
            </a:r>
          </a:p>
          <a:p>
            <a:pPr marL="342900" indent="-342900" algn="l">
              <a:buFontTx/>
              <a:buChar char="-"/>
            </a:pPr>
            <a:r>
              <a:rPr lang="en-US" sz="2400" b="0" i="0" dirty="0">
                <a:effectLst/>
                <a:latin typeface="Bookman Old Style" panose="02050604050505020204" pitchFamily="18" charset="0"/>
              </a:rPr>
              <a:t>Fertilizer prices lowest in a decade in 2020.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endParaRPr lang="en-US" sz="2400" b="0" i="0" dirty="0">
              <a:effectLst/>
              <a:latin typeface="Bookman Old Style" panose="020506040505050202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2400" b="0" i="0" dirty="0">
                <a:effectLst/>
                <a:latin typeface="Bookman Old Style" panose="02050604050505020204" pitchFamily="18" charset="0"/>
              </a:rPr>
              <a:t>Buyers waited a “bottoming out” and pulled back orders.</a:t>
            </a:r>
          </a:p>
          <a:p>
            <a:pPr marL="342900" indent="-342900" algn="l">
              <a:buFontTx/>
              <a:buChar char="-"/>
            </a:pPr>
            <a:r>
              <a:rPr lang="en-US" sz="2400" b="0" i="0" dirty="0">
                <a:effectLst/>
                <a:latin typeface="Bookman Old Style" panose="02050604050505020204" pitchFamily="18" charset="0"/>
              </a:rPr>
              <a:t>Demand deferral results in downward momentum of pricing.</a:t>
            </a:r>
          </a:p>
          <a:p>
            <a:pPr marL="342900" indent="-342900" algn="l">
              <a:buFontTx/>
              <a:buChar char="-"/>
            </a:pPr>
            <a:r>
              <a:rPr lang="en-US" sz="2400" b="0" i="0" dirty="0">
                <a:effectLst/>
                <a:latin typeface="Bookman Old Style" panose="02050604050505020204" pitchFamily="18" charset="0"/>
              </a:rPr>
              <a:t>Anhydrous ammonia prices, for example, are currently around $500 per ton, but were closer to $600 per ton last year.</a:t>
            </a:r>
          </a:p>
          <a:p>
            <a:pPr marL="342900" indent="-342900" algn="l">
              <a:buFontTx/>
              <a:buChar char="-"/>
            </a:pPr>
            <a:r>
              <a:rPr lang="en-US" sz="2400" b="0" i="0" dirty="0">
                <a:effectLst/>
                <a:latin typeface="Bookman Old Style" panose="02050604050505020204" pitchFamily="18" charset="0"/>
              </a:rPr>
              <a:t>DAP prices have fallen the most, down 22%. All forms of nitrogen fertilizers were at least 10% lower.</a:t>
            </a:r>
          </a:p>
          <a:p>
            <a:pPr marL="342900" indent="-342900" algn="l">
              <a:buFontTx/>
              <a:buChar char="-"/>
            </a:pPr>
            <a:r>
              <a:rPr lang="en-US" sz="2400" b="0" i="0" dirty="0">
                <a:effectLst/>
                <a:latin typeface="Bookman Old Style" panose="02050604050505020204" pitchFamily="18" charset="0"/>
              </a:rPr>
              <a:t>DAP and </a:t>
            </a:r>
            <a:r>
              <a:rPr lang="en-US" sz="2400" b="0" i="0" dirty="0" err="1">
                <a:effectLst/>
                <a:latin typeface="Bookman Old Style" panose="02050604050505020204" pitchFamily="18" charset="0"/>
              </a:rPr>
              <a:t>potrash</a:t>
            </a:r>
            <a:r>
              <a:rPr lang="en-US" sz="2400" b="0" i="0" dirty="0">
                <a:effectLst/>
                <a:latin typeface="Bookman Old Style" panose="02050604050505020204" pitchFamily="18" charset="0"/>
              </a:rPr>
              <a:t> was highest in 2013 for $650-700/</a:t>
            </a:r>
            <a:r>
              <a:rPr lang="en-US" sz="2400" b="0" i="0" dirty="0" err="1">
                <a:effectLst/>
                <a:latin typeface="Bookman Old Style" panose="02050604050505020204" pitchFamily="18" charset="0"/>
              </a:rPr>
              <a:t>tn</a:t>
            </a:r>
            <a:r>
              <a:rPr lang="en-US" sz="2400" b="0" i="0" dirty="0">
                <a:effectLst/>
                <a:latin typeface="Bookman Old Style" panose="02050604050505020204" pitchFamily="18" charset="0"/>
              </a:rPr>
              <a:t>, and now its close to $500/ton.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1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99B6-E783-4AD6-8B06-46D2972FA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120" y="222285"/>
            <a:ext cx="10871760" cy="697175"/>
          </a:xfrm>
        </p:spPr>
        <p:txBody>
          <a:bodyPr>
            <a:noAutofit/>
          </a:bodyPr>
          <a:lstStyle/>
          <a:p>
            <a:r>
              <a:rPr lang="en-US" sz="3600" u="sng" dirty="0">
                <a:latin typeface="Bookman Old Style" panose="02050604050505020204" pitchFamily="18" charset="0"/>
              </a:rPr>
              <a:t>REASONS FOR PRESSURE ON FERTS PRICES</a:t>
            </a:r>
            <a:endParaRPr lang="en-US" sz="4800" u="sng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665F8-BF1E-4189-94ED-E05160897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868" y="1015438"/>
            <a:ext cx="10871761" cy="4930688"/>
          </a:xfrm>
        </p:spPr>
        <p:txBody>
          <a:bodyPr>
            <a:noAutofit/>
          </a:bodyPr>
          <a:lstStyle/>
          <a:p>
            <a:pPr algn="l"/>
            <a:endParaRPr lang="en-US" sz="2000" dirty="0">
              <a:latin typeface="Bookman Old Style" panose="02050604050505020204" pitchFamily="18" charset="0"/>
            </a:endParaRP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1- UNITED STATES, A MAIN CULPRIT.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2- TRUNCATED SEASON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3- UKRAINE HIT RUSSIA WITH TRADE SANCTIONS.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4- SAUDI NPK EXPORTS DISAPPOINTED.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5- CHINESE NPK HAS LOW PRODUCT QUALITY AS Compared TO RUSSIA &amp; UKRAINE.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6- NIGERIA BANNED N.P.K IMPORTS IN 2019.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7</a:t>
            </a:r>
            <a:r>
              <a:rPr lang="en-US" sz="2000" b="0" i="0" dirty="0">
                <a:effectLst/>
                <a:latin typeface="Bookman Old Style" panose="02050604050505020204" pitchFamily="18" charset="0"/>
              </a:rPr>
              <a:t>- removal of Chinese NPK export incentives.</a:t>
            </a:r>
            <a:endParaRPr lang="en-US" sz="2000" dirty="0">
              <a:latin typeface="Bookman Old Style" panose="02050604050505020204" pitchFamily="18" charset="0"/>
            </a:endParaRP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8- ANTICIPATORY FALL IN 2019, AND COVID HELPED IT SUSTAINED.</a:t>
            </a:r>
          </a:p>
        </p:txBody>
      </p:sp>
    </p:spTree>
    <p:extLst>
      <p:ext uri="{BB962C8B-B14F-4D97-AF65-F5344CB8AC3E}">
        <p14:creationId xmlns:p14="http://schemas.microsoft.com/office/powerpoint/2010/main" val="125759087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1840</TotalTime>
  <Words>591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Gill Sans MT</vt:lpstr>
      <vt:lpstr>Gallery</vt:lpstr>
      <vt:lpstr>SEABORNE TRANSPORTATION OF FERTILIZERS, TRENDS &amp; OUTLOOK.</vt:lpstr>
      <vt:lpstr>CONTENTS</vt:lpstr>
      <vt:lpstr>OVERVIEW OF FERTILIZER SECTOR</vt:lpstr>
      <vt:lpstr>FERTILIZER SUPPLY CHAIN</vt:lpstr>
      <vt:lpstr>FERTILIZER SUPPLY</vt:lpstr>
      <vt:lpstr>TOP FERTS EXPORTING COUNTRIES </vt:lpstr>
      <vt:lpstr>FERTILIZER USAGE BY GRAINS SECTOR</vt:lpstr>
      <vt:lpstr>PowerPoint Presentation</vt:lpstr>
      <vt:lpstr>REASONS FOR PRESSURE ON FERTS PRICES</vt:lpstr>
      <vt:lpstr>PROJECTION OF 2021</vt:lpstr>
      <vt:lpstr>PROJECTION OF 2021 – CONTI….</vt:lpstr>
      <vt:lpstr>PROJECTION OF 2021 – CONTI….</vt:lpstr>
      <vt:lpstr>INDIAN GOVT’S PLANS FOR FERTS</vt:lpstr>
      <vt:lpstr>INDIAN FERTILIZER MARKET </vt:lpstr>
      <vt:lpstr>UNANSWERED QUESTIONS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SEABORNE TRANSPORTATION OF FERTILIZERS, TRENDS &amp; OUTLOOK.</dc:title>
  <dc:creator>Aman - BainBridge Navigation</dc:creator>
  <cp:lastModifiedBy>Aman - BainBridge Navigation</cp:lastModifiedBy>
  <cp:revision>59</cp:revision>
  <dcterms:created xsi:type="dcterms:W3CDTF">2020-10-12T07:03:17Z</dcterms:created>
  <dcterms:modified xsi:type="dcterms:W3CDTF">2020-10-14T18:57:58Z</dcterms:modified>
</cp:coreProperties>
</file>